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68" r:id="rId2"/>
    <p:sldId id="264" r:id="rId3"/>
    <p:sldId id="257" r:id="rId4"/>
    <p:sldId id="262" r:id="rId5"/>
    <p:sldId id="260" r:id="rId6"/>
    <p:sldId id="265" r:id="rId7"/>
    <p:sldId id="258" r:id="rId8"/>
    <p:sldId id="266" r:id="rId9"/>
    <p:sldId id="259" r:id="rId10"/>
    <p:sldId id="261" r:id="rId11"/>
    <p:sldId id="263" r:id="rId12"/>
    <p:sldId id="267" r:id="rId13"/>
  </p:sldIdLst>
  <p:sldSz cx="12192000" cy="6858000"/>
  <p:notesSz cx="6858000" cy="9144000"/>
  <p:embeddedFontLst>
    <p:embeddedFont>
      <p:font typeface="Roboto" charset="0"/>
      <p:regular r:id="rId15"/>
      <p:bold r:id="rId16"/>
      <p:italic r:id="rId17"/>
      <p:boldItalic r:id="rId18"/>
    </p:embeddedFont>
    <p:embeddedFont>
      <p:font typeface="Calibri" pitchFamily="34" charset="0"/>
      <p:regular r:id="rId19"/>
      <p:bold r:id="rId20"/>
      <p:italic r:id="rId21"/>
      <p:boldItalic r:id="rId22"/>
    </p:embeddedFont>
    <p:embeddedFont>
      <p:font typeface="Oswald" charset="0"/>
      <p:regular r:id="rId23"/>
      <p:bold r:id="rId24"/>
    </p:embeddedFont>
    <p:embeddedFont>
      <p:font typeface="Merriweather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hGnK+EQSDpBWABwoQ0NY3qQShI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984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149759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2f8a9c0778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4" name="Google Shape;134;g32f8a9c0778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32f8a9c0778_0_1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="" xmlns:a16="http://schemas.microsoft.com/office/drawing/2014/main" id="{628346E9-260B-0585-E2DE-95F828B2CD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>
            <a:extLst>
              <a:ext uri="{FF2B5EF4-FFF2-40B4-BE49-F238E27FC236}">
                <a16:creationId xmlns="" xmlns:a16="http://schemas.microsoft.com/office/drawing/2014/main" id="{E5E223C8-4C3A-5E11-E191-CCEF5C0C4C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2" name="Google Shape;82;p3:notes">
            <a:extLst>
              <a:ext uri="{FF2B5EF4-FFF2-40B4-BE49-F238E27FC236}">
                <a16:creationId xmlns="" xmlns:a16="http://schemas.microsoft.com/office/drawing/2014/main" id="{8F3869B6-D6F3-8AD3-1BBD-1B762230FA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3:notes">
            <a:extLst>
              <a:ext uri="{FF2B5EF4-FFF2-40B4-BE49-F238E27FC236}">
                <a16:creationId xmlns="" xmlns:a16="http://schemas.microsoft.com/office/drawing/2014/main" id="{31D7A727-E3D1-AE0F-AF0D-4F83A62387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4216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2f8a9c0778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1" name="Google Shape;121;g32f8a9c0778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32f8a9c0778_0_1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2f8a9c0778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1" name="Google Shape;121;g32f8a9c0778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32f8a9c0778_0_1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2f8a9c0778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5" name="Google Shape;95;g32f8a9c0778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32f8a9c0778_0_1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2f8a9c0778_0_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5" name="Google Shape;95;g32f8a9c0778_0_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g32f8a9c0778_0_1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2f8a9c0778_0_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08" name="Google Shape;108;g32f8a9c0778_0_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g32f8a9c0778_0_1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2f8a9c0778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4" name="Google Shape;134;g32f8a9c0778_0_1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32f8a9c0778_0_1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>
          <a:extLst>
            <a:ext uri="{FF2B5EF4-FFF2-40B4-BE49-F238E27FC236}">
              <a16:creationId xmlns="" xmlns:a16="http://schemas.microsoft.com/office/drawing/2014/main" id="{3E595C8E-EA3F-99D3-5CD4-74D582A9D3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2f8a9c0778_0_178:notes">
            <a:extLst>
              <a:ext uri="{FF2B5EF4-FFF2-40B4-BE49-F238E27FC236}">
                <a16:creationId xmlns="" xmlns:a16="http://schemas.microsoft.com/office/drawing/2014/main" id="{02FA9BB0-8C0E-1155-C939-1DA3FEA537B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4" name="Google Shape;134;g32f8a9c0778_0_178:notes">
            <a:extLst>
              <a:ext uri="{FF2B5EF4-FFF2-40B4-BE49-F238E27FC236}">
                <a16:creationId xmlns="" xmlns:a16="http://schemas.microsoft.com/office/drawing/2014/main" id="{EFD903F1-745D-DFF3-5751-55D6A5603AC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32f8a9c0778_0_178:notes">
            <a:extLst>
              <a:ext uri="{FF2B5EF4-FFF2-40B4-BE49-F238E27FC236}">
                <a16:creationId xmlns="" xmlns:a16="http://schemas.microsoft.com/office/drawing/2014/main" id="{25089C1F-9B86-2B94-B40C-808D6BA7AD9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5581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3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g32f8a9c0778_0_70"/>
          <p:cNvSpPr/>
          <p:nvPr/>
        </p:nvSpPr>
        <p:spPr>
          <a:xfrm>
            <a:off x="0" y="64132"/>
            <a:ext cx="12192029" cy="5863987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20" name="Google Shape;20;g32f8a9c0778_0_70"/>
          <p:cNvSpPr/>
          <p:nvPr/>
        </p:nvSpPr>
        <p:spPr>
          <a:xfrm>
            <a:off x="0" y="0"/>
            <a:ext cx="12192029" cy="5863987"/>
          </a:xfrm>
          <a:custGeom>
            <a:avLst/>
            <a:gdLst/>
            <a:ahLst/>
            <a:cxnLst/>
            <a:rect l="l" t="t" r="r" b="b"/>
            <a:pathLst>
              <a:path w="365770" h="175924" extrusionOk="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21" name="Google Shape;21;g32f8a9c0778_0_70"/>
          <p:cNvSpPr txBox="1">
            <a:spLocks noGrp="1"/>
          </p:cNvSpPr>
          <p:nvPr>
            <p:ph type="title"/>
          </p:nvPr>
        </p:nvSpPr>
        <p:spPr>
          <a:xfrm>
            <a:off x="415600" y="719633"/>
            <a:ext cx="11360700" cy="1710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2" name="Google Shape;22;g32f8a9c0778_0_7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2f8a9c0778_0_11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2f8a9c0778_0_116"/>
          <p:cNvSpPr txBox="1">
            <a:spLocks noGrp="1"/>
          </p:cNvSpPr>
          <p:nvPr>
            <p:ph type="title"/>
          </p:nvPr>
        </p:nvSpPr>
        <p:spPr>
          <a:xfrm>
            <a:off x="609600" y="-47625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g32f8a9c0778_0_116"/>
          <p:cNvSpPr txBox="1">
            <a:spLocks noGrp="1"/>
          </p:cNvSpPr>
          <p:nvPr>
            <p:ph type="body" idx="1"/>
          </p:nvPr>
        </p:nvSpPr>
        <p:spPr>
          <a:xfrm>
            <a:off x="609600" y="1095375"/>
            <a:ext cx="10972800" cy="503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7" name="Google Shape;67;g32f8a9c0778_0_116"/>
          <p:cNvSpPr txBox="1">
            <a:spLocks noGrp="1"/>
          </p:cNvSpPr>
          <p:nvPr>
            <p:ph type="dt" idx="10"/>
          </p:nvPr>
        </p:nvSpPr>
        <p:spPr>
          <a:xfrm>
            <a:off x="609600" y="635635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g32f8a9c0778_0_116"/>
          <p:cNvSpPr txBox="1">
            <a:spLocks noGrp="1"/>
          </p:cNvSpPr>
          <p:nvPr>
            <p:ph type="ftr" idx="11"/>
          </p:nvPr>
        </p:nvSpPr>
        <p:spPr>
          <a:xfrm>
            <a:off x="4165600" y="6356353"/>
            <a:ext cx="3860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32f8a9c0778_0_116"/>
          <p:cNvSpPr txBox="1">
            <a:spLocks noGrp="1"/>
          </p:cNvSpPr>
          <p:nvPr>
            <p:ph type="sldNum" idx="12"/>
          </p:nvPr>
        </p:nvSpPr>
        <p:spPr>
          <a:xfrm>
            <a:off x="8737600" y="6356353"/>
            <a:ext cx="2844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898989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g32f8a9c0778_0_75"/>
          <p:cNvSpPr/>
          <p:nvPr/>
        </p:nvSpPr>
        <p:spPr>
          <a:xfrm>
            <a:off x="0" y="0"/>
            <a:ext cx="57519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g32f8a9c0778_0_75"/>
          <p:cNvSpPr/>
          <p:nvPr/>
        </p:nvSpPr>
        <p:spPr>
          <a:xfrm>
            <a:off x="0" y="58833"/>
            <a:ext cx="5751356" cy="5865687"/>
          </a:xfrm>
          <a:custGeom>
            <a:avLst/>
            <a:gdLst/>
            <a:ahLst/>
            <a:cxnLst/>
            <a:rect l="l" t="t" r="r" b="b"/>
            <a:pathLst>
              <a:path w="172545" h="175975" extrusionOk="0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6" name="Google Shape;26;g32f8a9c0778_0_75"/>
          <p:cNvSpPr/>
          <p:nvPr/>
        </p:nvSpPr>
        <p:spPr>
          <a:xfrm>
            <a:off x="-167" y="0"/>
            <a:ext cx="5755723" cy="5860653"/>
          </a:xfrm>
          <a:custGeom>
            <a:avLst/>
            <a:gdLst/>
            <a:ahLst/>
            <a:cxnLst/>
            <a:rect l="l" t="t" r="r" b="b"/>
            <a:pathLst>
              <a:path w="172676" h="175824" extrusionOk="0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7" name="Google Shape;27;g32f8a9c0778_0_75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941900" cy="3345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g32f8a9c0778_0_75"/>
          <p:cNvSpPr txBox="1">
            <a:spLocks noGrp="1"/>
          </p:cNvSpPr>
          <p:nvPr>
            <p:ph type="body" idx="1"/>
          </p:nvPr>
        </p:nvSpPr>
        <p:spPr>
          <a:xfrm>
            <a:off x="6192900" y="667900"/>
            <a:ext cx="5555100" cy="5464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29" name="Google Shape;29;g32f8a9c0778_0_7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g32f8a9c0778_0_82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g32f8a9c0778_0_82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g32f8a9c0778_0_82"/>
          <p:cNvSpPr txBox="1">
            <a:spLocks noGrp="1"/>
          </p:cNvSpPr>
          <p:nvPr>
            <p:ph type="body" idx="1"/>
          </p:nvPr>
        </p:nvSpPr>
        <p:spPr>
          <a:xfrm>
            <a:off x="415600" y="2007600"/>
            <a:ext cx="5333100" cy="410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4" name="Google Shape;34;g32f8a9c0778_0_82"/>
          <p:cNvSpPr txBox="1">
            <a:spLocks noGrp="1"/>
          </p:cNvSpPr>
          <p:nvPr>
            <p:ph type="body" idx="2"/>
          </p:nvPr>
        </p:nvSpPr>
        <p:spPr>
          <a:xfrm>
            <a:off x="6443200" y="2007600"/>
            <a:ext cx="5333100" cy="410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5" name="Google Shape;35;g32f8a9c0778_0_8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2f8a9c0778_0_88"/>
          <p:cNvSpPr/>
          <p:nvPr/>
        </p:nvSpPr>
        <p:spPr>
          <a:xfrm>
            <a:off x="0" y="0"/>
            <a:ext cx="12192000" cy="1702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g32f8a9c0778_0_88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11360700" cy="83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g32f8a9c0778_0_8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32f8a9c0778_0_92"/>
          <p:cNvSpPr/>
          <p:nvPr/>
        </p:nvSpPr>
        <p:spPr>
          <a:xfrm>
            <a:off x="0" y="0"/>
            <a:ext cx="5019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g32f8a9c0778_0_92"/>
          <p:cNvSpPr txBox="1">
            <a:spLocks noGrp="1"/>
          </p:cNvSpPr>
          <p:nvPr>
            <p:ph type="title"/>
          </p:nvPr>
        </p:nvSpPr>
        <p:spPr>
          <a:xfrm>
            <a:off x="415633" y="667900"/>
            <a:ext cx="4170000" cy="2438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g32f8a9c0778_0_92"/>
          <p:cNvSpPr txBox="1">
            <a:spLocks noGrp="1"/>
          </p:cNvSpPr>
          <p:nvPr>
            <p:ph type="body" idx="1"/>
          </p:nvPr>
        </p:nvSpPr>
        <p:spPr>
          <a:xfrm>
            <a:off x="415600" y="3187533"/>
            <a:ext cx="4170000" cy="3063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g32f8a9c0778_0_9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2f8a9c0778_0_97"/>
          <p:cNvSpPr txBox="1">
            <a:spLocks noGrp="1"/>
          </p:cNvSpPr>
          <p:nvPr>
            <p:ph type="title"/>
          </p:nvPr>
        </p:nvSpPr>
        <p:spPr>
          <a:xfrm>
            <a:off x="415567" y="1064800"/>
            <a:ext cx="8330400" cy="4728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7" name="Google Shape;47;g32f8a9c0778_0_9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2f8a9c0778_0_100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g32f8a9c0778_0_100"/>
          <p:cNvSpPr txBox="1">
            <a:spLocks noGrp="1"/>
          </p:cNvSpPr>
          <p:nvPr>
            <p:ph type="title"/>
          </p:nvPr>
        </p:nvSpPr>
        <p:spPr>
          <a:xfrm>
            <a:off x="415067" y="667900"/>
            <a:ext cx="4939200" cy="2732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g32f8a9c0778_0_100"/>
          <p:cNvSpPr txBox="1">
            <a:spLocks noGrp="1"/>
          </p:cNvSpPr>
          <p:nvPr>
            <p:ph type="subTitle" idx="1"/>
          </p:nvPr>
        </p:nvSpPr>
        <p:spPr>
          <a:xfrm>
            <a:off x="406400" y="3502300"/>
            <a:ext cx="4939200" cy="1235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sz="21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g32f8a9c0778_0_100"/>
          <p:cNvSpPr txBox="1">
            <a:spLocks noGrp="1"/>
          </p:cNvSpPr>
          <p:nvPr>
            <p:ph type="body" idx="2"/>
          </p:nvPr>
        </p:nvSpPr>
        <p:spPr>
          <a:xfrm>
            <a:off x="6505367" y="667900"/>
            <a:ext cx="5271900" cy="5481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32f8a9c0778_0_10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f8a9c0778_0_106"/>
          <p:cNvSpPr/>
          <p:nvPr/>
        </p:nvSpPr>
        <p:spPr>
          <a:xfrm>
            <a:off x="0" y="5825333"/>
            <a:ext cx="12192000" cy="1032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g32f8a9c0778_0_106"/>
          <p:cNvSpPr txBox="1">
            <a:spLocks noGrp="1"/>
          </p:cNvSpPr>
          <p:nvPr>
            <p:ph type="body" idx="1"/>
          </p:nvPr>
        </p:nvSpPr>
        <p:spPr>
          <a:xfrm>
            <a:off x="415600" y="6028533"/>
            <a:ext cx="10639200" cy="614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>
            <a:endParaRPr/>
          </a:p>
        </p:txBody>
      </p:sp>
      <p:sp>
        <p:nvSpPr>
          <p:cNvPr id="57" name="Google Shape;57;g32f8a9c0778_0_10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2f8a9c0778_0_110"/>
          <p:cNvSpPr txBox="1">
            <a:spLocks noGrp="1"/>
          </p:cNvSpPr>
          <p:nvPr>
            <p:ph type="title" hasCustomPrompt="1"/>
          </p:nvPr>
        </p:nvSpPr>
        <p:spPr>
          <a:xfrm>
            <a:off x="415667" y="1108233"/>
            <a:ext cx="7113300" cy="16596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300"/>
              <a:buNone/>
              <a:defRPr sz="133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g32f8a9c0778_0_110"/>
          <p:cNvSpPr txBox="1">
            <a:spLocks noGrp="1"/>
          </p:cNvSpPr>
          <p:nvPr>
            <p:ph type="body" idx="1"/>
          </p:nvPr>
        </p:nvSpPr>
        <p:spPr>
          <a:xfrm>
            <a:off x="415600" y="2828567"/>
            <a:ext cx="7113300" cy="125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700"/>
              <a:buChar char="●"/>
              <a:defRPr>
                <a:solidFill>
                  <a:schemeClr val="accent2"/>
                </a:solidFill>
              </a:defRPr>
            </a:lvl1pPr>
            <a:lvl2pPr marL="914400" lvl="1" indent="-3238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2pPr>
            <a:lvl3pPr marL="1371600" lvl="2" indent="-3238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3pPr>
            <a:lvl4pPr marL="1828800" lvl="3" indent="-3238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4pPr>
            <a:lvl5pPr marL="2286000" lvl="4" indent="-3238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5pPr>
            <a:lvl6pPr marL="2743200" lvl="5" indent="-3238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6pPr>
            <a:lvl7pPr marL="3200400" lvl="6" indent="-3238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●"/>
              <a:defRPr>
                <a:solidFill>
                  <a:schemeClr val="accent2"/>
                </a:solidFill>
              </a:defRPr>
            </a:lvl7pPr>
            <a:lvl8pPr marL="3657600" lvl="7" indent="-3238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○"/>
              <a:defRPr>
                <a:solidFill>
                  <a:schemeClr val="accent2"/>
                </a:solidFill>
              </a:defRPr>
            </a:lvl8pPr>
            <a:lvl9pPr marL="4114800" lvl="8" indent="-32385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500"/>
              <a:buChar char="■"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g32f8a9c0778_0_1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aradigm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2f8a9c0778_0_6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Merriweather"/>
              <a:buNone/>
              <a:defRPr sz="37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11" name="Google Shape;11;g32f8a9c0778_0_6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65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Roboto"/>
              <a:buChar char="●"/>
              <a:defRPr sz="17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●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○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238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Roboto"/>
              <a:buChar char="■"/>
              <a:defRPr sz="15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12" name="Google Shape;12;g32f8a9c0778_0_6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openxmlformats.org/officeDocument/2006/relationships/image" Target="../media/image7.sv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363592"/>
            <a:ext cx="11658600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96154" y="5324727"/>
            <a:ext cx="2799693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latin typeface="Arial" pitchFamily="34" charset="0"/>
                <a:cs typeface="Arial" pitchFamily="34" charset="0"/>
              </a:rPr>
              <a:t>Pitch your </a:t>
            </a:r>
            <a:r>
              <a:rPr lang="en-IN" sz="2400" b="1" dirty="0" smtClean="0">
                <a:latin typeface="Arial" pitchFamily="34" charset="0"/>
                <a:cs typeface="Arial" pitchFamily="34" charset="0"/>
              </a:rPr>
              <a:t>Idea</a:t>
            </a:r>
          </a:p>
          <a:p>
            <a:pPr algn="ctr"/>
            <a:r>
              <a:rPr lang="en-IN" sz="2400" b="1" dirty="0" smtClean="0">
                <a:latin typeface="Arial" pitchFamily="34" charset="0"/>
                <a:cs typeface="Arial" pitchFamily="34" charset="0"/>
              </a:rPr>
              <a:t>13.03.2025</a:t>
            </a:r>
            <a:endParaRPr lang="en-IN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670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2f8a9c0778_0_17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138" name="Google Shape;138;g32f8a9c0778_0_178"/>
          <p:cNvSpPr txBox="1"/>
          <p:nvPr/>
        </p:nvSpPr>
        <p:spPr>
          <a:xfrm>
            <a:off x="9773263" y="6639300"/>
            <a:ext cx="18090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u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10</a:t>
            </a:fld>
            <a:endParaRPr sz="1200" b="1" u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9" name="Google Shape;139;g32f8a9c0778_0_178"/>
          <p:cNvSpPr txBox="1">
            <a:spLocks noGrp="1"/>
          </p:cNvSpPr>
          <p:nvPr>
            <p:ph type="title"/>
          </p:nvPr>
        </p:nvSpPr>
        <p:spPr>
          <a:xfrm>
            <a:off x="415658" y="758775"/>
            <a:ext cx="11360700" cy="83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lvl="0"/>
            <a:r>
              <a:rPr lang="en-US" sz="2500" dirty="0" smtClean="0">
                <a:solidFill>
                  <a:srgbClr val="FFFF00"/>
                </a:solidFill>
              </a:rPr>
              <a:t>MARKETING AND SALES</a:t>
            </a:r>
            <a:endParaRPr lang="en-US" sz="2500" dirty="0">
              <a:solidFill>
                <a:srgbClr val="FFFF00"/>
              </a:solidFill>
            </a:endParaRPr>
          </a:p>
        </p:txBody>
      </p:sp>
      <p:sp>
        <p:nvSpPr>
          <p:cNvPr id="140" name="Google Shape;140;g32f8a9c0778_0_178"/>
          <p:cNvSpPr txBox="1">
            <a:spLocks noGrp="1"/>
          </p:cNvSpPr>
          <p:nvPr>
            <p:ph type="title"/>
          </p:nvPr>
        </p:nvSpPr>
        <p:spPr>
          <a:xfrm>
            <a:off x="415650" y="234075"/>
            <a:ext cx="11360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TEAM </a:t>
            </a:r>
            <a:r>
              <a:rPr lang="en-US" sz="2000" dirty="0" smtClean="0"/>
              <a:t>/ STARTUP NAME</a:t>
            </a:r>
            <a:endParaRPr sz="2000" dirty="0"/>
          </a:p>
        </p:txBody>
      </p:sp>
      <p:sp>
        <p:nvSpPr>
          <p:cNvPr id="196" name="TextBox 195">
            <a:extLst>
              <a:ext uri="{FF2B5EF4-FFF2-40B4-BE49-F238E27FC236}">
                <a16:creationId xmlns="" xmlns:a16="http://schemas.microsoft.com/office/drawing/2014/main" id="{84F05118-89B1-CA4E-B28B-A3E25E129811}"/>
              </a:ext>
            </a:extLst>
          </p:cNvPr>
          <p:cNvSpPr txBox="1"/>
          <p:nvPr/>
        </p:nvSpPr>
        <p:spPr>
          <a:xfrm>
            <a:off x="887883" y="2842540"/>
            <a:ext cx="1852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dirty="0">
                <a:solidFill>
                  <a:schemeClr val="bg1"/>
                </a:solidFill>
              </a:rPr>
              <a:t>EXECUTION</a:t>
            </a:r>
          </a:p>
        </p:txBody>
      </p:sp>
      <p:pic>
        <p:nvPicPr>
          <p:cNvPr id="197" name="Picture 196">
            <a:extLst>
              <a:ext uri="{FF2B5EF4-FFF2-40B4-BE49-F238E27FC236}">
                <a16:creationId xmlns="" xmlns:a16="http://schemas.microsoft.com/office/drawing/2014/main" id="{B83D85BF-317A-B89C-CE1B-15D00CF14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6884" y="-67663"/>
            <a:ext cx="2071613" cy="20716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2003950"/>
            <a:ext cx="1156663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000" dirty="0" smtClean="0"/>
              <a:t>Go-to-market strategy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000" dirty="0" smtClean="0"/>
              <a:t>Sales </a:t>
            </a:r>
            <a:r>
              <a:rPr lang="en-US" sz="2000" dirty="0"/>
              <a:t>channels (e.g., direct sales, partnerships, online marketing</a:t>
            </a:r>
            <a:r>
              <a:rPr lang="en-US" sz="2000" dirty="0" smtClean="0"/>
              <a:t>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>
          <a:extLst>
            <a:ext uri="{FF2B5EF4-FFF2-40B4-BE49-F238E27FC236}">
              <a16:creationId xmlns="" xmlns:a16="http://schemas.microsoft.com/office/drawing/2014/main" id="{35DB5B90-470D-0BEF-50FD-A7F96107D2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2f8a9c0778_0_178">
            <a:extLst>
              <a:ext uri="{FF2B5EF4-FFF2-40B4-BE49-F238E27FC236}">
                <a16:creationId xmlns="" xmlns:a16="http://schemas.microsoft.com/office/drawing/2014/main" id="{10F13525-7F3B-CF82-7F55-DE8E9211741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04562" y="6253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138" name="Google Shape;138;g32f8a9c0778_0_178">
            <a:extLst>
              <a:ext uri="{FF2B5EF4-FFF2-40B4-BE49-F238E27FC236}">
                <a16:creationId xmlns="" xmlns:a16="http://schemas.microsoft.com/office/drawing/2014/main" id="{91D10161-9236-4BD9-CFB7-86FAA546745D}"/>
              </a:ext>
            </a:extLst>
          </p:cNvPr>
          <p:cNvSpPr txBox="1"/>
          <p:nvPr/>
        </p:nvSpPr>
        <p:spPr>
          <a:xfrm>
            <a:off x="9781215" y="6675300"/>
            <a:ext cx="18090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u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11</a:t>
            </a:fld>
            <a:endParaRPr sz="1200" b="1" u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9" name="Google Shape;139;g32f8a9c0778_0_178">
            <a:extLst>
              <a:ext uri="{FF2B5EF4-FFF2-40B4-BE49-F238E27FC236}">
                <a16:creationId xmlns="" xmlns:a16="http://schemas.microsoft.com/office/drawing/2014/main" id="{B705B546-018A-3B10-85B6-669808F2E0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8206" y="794775"/>
            <a:ext cx="11360700" cy="83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 smtClean="0">
                <a:solidFill>
                  <a:srgbClr val="FFFF00"/>
                </a:solidFill>
              </a:rPr>
              <a:t>TEAM</a:t>
            </a:r>
            <a:endParaRPr lang="en-US" sz="2500" dirty="0">
              <a:solidFill>
                <a:srgbClr val="FFFF00"/>
              </a:solidFill>
            </a:endParaRPr>
          </a:p>
        </p:txBody>
      </p:sp>
      <p:sp>
        <p:nvSpPr>
          <p:cNvPr id="140" name="Google Shape;140;g32f8a9c0778_0_178">
            <a:extLst>
              <a:ext uri="{FF2B5EF4-FFF2-40B4-BE49-F238E27FC236}">
                <a16:creationId xmlns="" xmlns:a16="http://schemas.microsoft.com/office/drawing/2014/main" id="{794E516D-16E9-3CE1-E4A8-D0C4ACAD31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115" y="270075"/>
            <a:ext cx="11360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TEAM </a:t>
            </a:r>
            <a:r>
              <a:rPr lang="en-US" sz="2000" dirty="0" smtClean="0"/>
              <a:t>/ STARTUP NAME</a:t>
            </a:r>
            <a:endParaRPr sz="2000" dirty="0"/>
          </a:p>
        </p:txBody>
      </p:sp>
      <p:pic>
        <p:nvPicPr>
          <p:cNvPr id="175" name="Picture 174">
            <a:extLst>
              <a:ext uri="{FF2B5EF4-FFF2-40B4-BE49-F238E27FC236}">
                <a16:creationId xmlns="" xmlns:a16="http://schemas.microsoft.com/office/drawing/2014/main" id="{20838BC2-EDDB-CE1F-5C75-1F35E8DED3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6884" y="-67663"/>
            <a:ext cx="2071613" cy="20716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3626" y="1970939"/>
            <a:ext cx="11361683" cy="1843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000" dirty="0" smtClean="0"/>
              <a:t>Founders</a:t>
            </a:r>
            <a:r>
              <a:rPr lang="en-US" sz="2000" dirty="0"/>
              <a:t>' backgrounds and </a:t>
            </a:r>
            <a:r>
              <a:rPr lang="en-US" sz="2000" dirty="0" smtClean="0"/>
              <a:t>experience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000" dirty="0" smtClean="0"/>
              <a:t>Key </a:t>
            </a:r>
            <a:r>
              <a:rPr lang="en-US" sz="2000" dirty="0"/>
              <a:t>team members and their </a:t>
            </a:r>
            <a:r>
              <a:rPr lang="en-US" sz="2000" dirty="0" smtClean="0"/>
              <a:t>roles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000" dirty="0" smtClean="0"/>
              <a:t>Advisors </a:t>
            </a:r>
            <a:r>
              <a:rPr lang="en-US" sz="2000" dirty="0"/>
              <a:t>or board members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2511582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2f8a9c0778_0_17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138" name="Google Shape;138;g32f8a9c0778_0_178"/>
          <p:cNvSpPr txBox="1"/>
          <p:nvPr/>
        </p:nvSpPr>
        <p:spPr>
          <a:xfrm>
            <a:off x="9773263" y="6639300"/>
            <a:ext cx="18090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u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12</a:t>
            </a:fld>
            <a:endParaRPr sz="1200" b="1" u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39" name="Google Shape;139;g32f8a9c0778_0_178"/>
          <p:cNvSpPr txBox="1">
            <a:spLocks noGrp="1"/>
          </p:cNvSpPr>
          <p:nvPr>
            <p:ph type="title"/>
          </p:nvPr>
        </p:nvSpPr>
        <p:spPr>
          <a:xfrm>
            <a:off x="415658" y="758775"/>
            <a:ext cx="11360700" cy="83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lvl="0"/>
            <a:r>
              <a:rPr lang="en-US" sz="2500" dirty="0" smtClean="0">
                <a:solidFill>
                  <a:srgbClr val="FFFF00"/>
                </a:solidFill>
              </a:rPr>
              <a:t>ASK</a:t>
            </a:r>
            <a:endParaRPr lang="en-US" sz="2500" dirty="0">
              <a:solidFill>
                <a:srgbClr val="FFFF00"/>
              </a:solidFill>
            </a:endParaRPr>
          </a:p>
        </p:txBody>
      </p:sp>
      <p:sp>
        <p:nvSpPr>
          <p:cNvPr id="140" name="Google Shape;140;g32f8a9c0778_0_178"/>
          <p:cNvSpPr txBox="1">
            <a:spLocks noGrp="1"/>
          </p:cNvSpPr>
          <p:nvPr>
            <p:ph type="title"/>
          </p:nvPr>
        </p:nvSpPr>
        <p:spPr>
          <a:xfrm>
            <a:off x="415650" y="234075"/>
            <a:ext cx="11360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TEAM </a:t>
            </a:r>
            <a:r>
              <a:rPr lang="en-US" sz="2000" dirty="0" smtClean="0"/>
              <a:t>/ STARTUP NAME</a:t>
            </a:r>
            <a:endParaRPr sz="2000" dirty="0"/>
          </a:p>
        </p:txBody>
      </p:sp>
      <p:sp>
        <p:nvSpPr>
          <p:cNvPr id="196" name="TextBox 195">
            <a:extLst>
              <a:ext uri="{FF2B5EF4-FFF2-40B4-BE49-F238E27FC236}">
                <a16:creationId xmlns="" xmlns:a16="http://schemas.microsoft.com/office/drawing/2014/main" id="{84F05118-89B1-CA4E-B28B-A3E25E129811}"/>
              </a:ext>
            </a:extLst>
          </p:cNvPr>
          <p:cNvSpPr txBox="1"/>
          <p:nvPr/>
        </p:nvSpPr>
        <p:spPr>
          <a:xfrm>
            <a:off x="887883" y="2842540"/>
            <a:ext cx="1852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dirty="0">
                <a:solidFill>
                  <a:schemeClr val="bg1"/>
                </a:solidFill>
              </a:rPr>
              <a:t>EXECUTION</a:t>
            </a:r>
          </a:p>
        </p:txBody>
      </p:sp>
      <p:pic>
        <p:nvPicPr>
          <p:cNvPr id="197" name="Picture 196">
            <a:extLst>
              <a:ext uri="{FF2B5EF4-FFF2-40B4-BE49-F238E27FC236}">
                <a16:creationId xmlns="" xmlns:a16="http://schemas.microsoft.com/office/drawing/2014/main" id="{B83D85BF-317A-B89C-CE1B-15D00CF14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6884" y="-67663"/>
            <a:ext cx="2071613" cy="20716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04800" y="2003950"/>
            <a:ext cx="115666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000" dirty="0" smtClean="0"/>
              <a:t>Support sought 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000" dirty="0" smtClean="0"/>
              <a:t>Amount </a:t>
            </a:r>
            <a:r>
              <a:rPr lang="en-US" sz="2000" dirty="0"/>
              <a:t>of funding </a:t>
            </a:r>
            <a:r>
              <a:rPr lang="en-US" sz="2000" dirty="0" smtClean="0"/>
              <a:t>sought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000" dirty="0" smtClean="0"/>
              <a:t>Proposed </a:t>
            </a:r>
            <a:r>
              <a:rPr lang="en-US" sz="2000" dirty="0"/>
              <a:t>use of funds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828971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Title </a:t>
            </a:r>
            <a:r>
              <a:rPr lang="en-IN" dirty="0" smtClean="0"/>
              <a:t> </a:t>
            </a:r>
            <a:endParaRPr lang="en-I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62151" y="1781503"/>
            <a:ext cx="110516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Team / Company Name 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Tagline (optional) </a:t>
            </a:r>
          </a:p>
          <a:p>
            <a:pPr>
              <a:lnSpc>
                <a:spcPct val="200000"/>
              </a:lnSpc>
            </a:pPr>
            <a:r>
              <a:rPr lang="en-US" sz="2800" dirty="0" smtClean="0">
                <a:solidFill>
                  <a:srgbClr val="C00000"/>
                </a:solidFill>
              </a:rPr>
              <a:t>Team Lead / Founder Name</a:t>
            </a:r>
          </a:p>
        </p:txBody>
      </p:sp>
      <p:sp>
        <p:nvSpPr>
          <p:cNvPr id="5" name="Rectangle 4"/>
          <p:cNvSpPr/>
          <p:nvPr/>
        </p:nvSpPr>
        <p:spPr>
          <a:xfrm>
            <a:off x="4766149" y="5453390"/>
            <a:ext cx="2659702" cy="560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1800" b="1" dirty="0">
                <a:solidFill>
                  <a:srgbClr val="C00000"/>
                </a:solidFill>
              </a:rPr>
              <a:t>Team / Company Logo</a:t>
            </a:r>
            <a:endParaRPr lang="en-IN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872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: Rounded Corners 16">
            <a:extLst>
              <a:ext uri="{FF2B5EF4-FFF2-40B4-BE49-F238E27FC236}">
                <a16:creationId xmlns="" xmlns:a16="http://schemas.microsoft.com/office/drawing/2014/main" id="{3CBDFACD-9417-1564-BC46-00EC6C0594B5}"/>
              </a:ext>
            </a:extLst>
          </p:cNvPr>
          <p:cNvSpPr/>
          <p:nvPr/>
        </p:nvSpPr>
        <p:spPr>
          <a:xfrm>
            <a:off x="157497" y="1739939"/>
            <a:ext cx="6873924" cy="4935498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1270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5" name="Google Shape;85;p3"/>
          <p:cNvSpPr txBox="1">
            <a:spLocks noGrp="1"/>
          </p:cNvSpPr>
          <p:nvPr>
            <p:ph type="sldNum" idx="12"/>
          </p:nvPr>
        </p:nvSpPr>
        <p:spPr>
          <a:xfrm>
            <a:off x="11337250" y="6253759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  <p:sp>
        <p:nvSpPr>
          <p:cNvPr id="86" name="Google Shape;86;p3"/>
          <p:cNvSpPr txBox="1"/>
          <p:nvPr/>
        </p:nvSpPr>
        <p:spPr>
          <a:xfrm>
            <a:off x="9813903" y="6675437"/>
            <a:ext cx="1809135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u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3</a:t>
            </a:fld>
            <a:endParaRPr sz="1200" b="1" u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3"/>
          <p:cNvSpPr txBox="1">
            <a:spLocks noGrp="1"/>
          </p:cNvSpPr>
          <p:nvPr>
            <p:ph type="title"/>
          </p:nvPr>
        </p:nvSpPr>
        <p:spPr>
          <a:xfrm>
            <a:off x="456298" y="794912"/>
            <a:ext cx="11360700" cy="83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lvl="0"/>
            <a:r>
              <a:rPr lang="en-US" sz="2500" dirty="0">
                <a:solidFill>
                  <a:srgbClr val="FFFF00"/>
                </a:solidFill>
              </a:rPr>
              <a:t>PROBLEM STATEMENT</a:t>
            </a:r>
            <a:br>
              <a:rPr lang="en-US" sz="2500" dirty="0">
                <a:solidFill>
                  <a:srgbClr val="FFFF00"/>
                </a:solidFill>
              </a:rPr>
            </a:br>
            <a:endParaRPr sz="1600" dirty="0">
              <a:solidFill>
                <a:schemeClr val="bg1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="" xmlns:a16="http://schemas.microsoft.com/office/drawing/2014/main" id="{E31E443F-F1AC-0BE4-CE8B-B43B5313CFA4}"/>
              </a:ext>
            </a:extLst>
          </p:cNvPr>
          <p:cNvSpPr/>
          <p:nvPr/>
        </p:nvSpPr>
        <p:spPr>
          <a:xfrm>
            <a:off x="7452782" y="2615753"/>
            <a:ext cx="4411470" cy="4059684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>
            <a:outerShdw blurRad="1270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0" name="Freeform: Shape 19">
            <a:extLst>
              <a:ext uri="{FF2B5EF4-FFF2-40B4-BE49-F238E27FC236}">
                <a16:creationId xmlns="" xmlns:a16="http://schemas.microsoft.com/office/drawing/2014/main" id="{66D7BC08-AAC7-D60E-104C-E28B2BFFB23A}"/>
              </a:ext>
            </a:extLst>
          </p:cNvPr>
          <p:cNvSpPr/>
          <p:nvPr/>
        </p:nvSpPr>
        <p:spPr>
          <a:xfrm>
            <a:off x="157497" y="1739939"/>
            <a:ext cx="6296859" cy="926989"/>
          </a:xfrm>
          <a:custGeom>
            <a:avLst/>
            <a:gdLst>
              <a:gd name="connsiteX0" fmla="*/ 408821 w 1952723"/>
              <a:gd name="connsiteY0" fmla="*/ -731 h 1657998"/>
              <a:gd name="connsiteX1" fmla="*/ -646 w 1952723"/>
              <a:gd name="connsiteY1" fmla="*/ 408736 h 1657998"/>
              <a:gd name="connsiteX2" fmla="*/ -646 w 1952723"/>
              <a:gd name="connsiteY2" fmla="*/ 1657268 h 1657998"/>
              <a:gd name="connsiteX3" fmla="*/ 349311 w 1952723"/>
              <a:gd name="connsiteY3" fmla="*/ 1340956 h 1657998"/>
              <a:gd name="connsiteX4" fmla="*/ 1542611 w 1952723"/>
              <a:gd name="connsiteY4" fmla="*/ 1340956 h 1657998"/>
              <a:gd name="connsiteX5" fmla="*/ 1952077 w 1952723"/>
              <a:gd name="connsiteY5" fmla="*/ 931490 h 1657998"/>
              <a:gd name="connsiteX6" fmla="*/ 1952077 w 1952723"/>
              <a:gd name="connsiteY6" fmla="*/ -731 h 16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2723" h="1657998">
                <a:moveTo>
                  <a:pt x="408821" y="-731"/>
                </a:moveTo>
                <a:cubicBezTo>
                  <a:pt x="182667" y="-731"/>
                  <a:pt x="-646" y="182604"/>
                  <a:pt x="-646" y="408736"/>
                </a:cubicBezTo>
                <a:lnTo>
                  <a:pt x="-646" y="1657268"/>
                </a:lnTo>
                <a:cubicBezTo>
                  <a:pt x="35690" y="1492762"/>
                  <a:pt x="188708" y="1340956"/>
                  <a:pt x="349311" y="1340956"/>
                </a:cubicBezTo>
                <a:lnTo>
                  <a:pt x="1542611" y="1340956"/>
                </a:lnTo>
                <a:cubicBezTo>
                  <a:pt x="1768742" y="1340956"/>
                  <a:pt x="1952077" y="1157621"/>
                  <a:pt x="1952077" y="931490"/>
                </a:cubicBezTo>
                <a:lnTo>
                  <a:pt x="1952077" y="-731"/>
                </a:lnTo>
                <a:close/>
              </a:path>
            </a:pathLst>
          </a:custGeom>
          <a:solidFill>
            <a:schemeClr val="accent1"/>
          </a:solidFill>
          <a:ln w="2200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/>
          </a:p>
        </p:txBody>
      </p:sp>
      <p:sp>
        <p:nvSpPr>
          <p:cNvPr id="21" name="Freeform: Shape 20">
            <a:extLst>
              <a:ext uri="{FF2B5EF4-FFF2-40B4-BE49-F238E27FC236}">
                <a16:creationId xmlns="" xmlns:a16="http://schemas.microsoft.com/office/drawing/2014/main" id="{C35A0A10-17DE-54A7-8DE0-91A735536C0F}"/>
              </a:ext>
            </a:extLst>
          </p:cNvPr>
          <p:cNvSpPr/>
          <p:nvPr/>
        </p:nvSpPr>
        <p:spPr>
          <a:xfrm>
            <a:off x="7519954" y="1807108"/>
            <a:ext cx="4344298" cy="882775"/>
          </a:xfrm>
          <a:custGeom>
            <a:avLst/>
            <a:gdLst>
              <a:gd name="connsiteX0" fmla="*/ 408821 w 1952723"/>
              <a:gd name="connsiteY0" fmla="*/ -731 h 1657998"/>
              <a:gd name="connsiteX1" fmla="*/ -646 w 1952723"/>
              <a:gd name="connsiteY1" fmla="*/ 408736 h 1657998"/>
              <a:gd name="connsiteX2" fmla="*/ -646 w 1952723"/>
              <a:gd name="connsiteY2" fmla="*/ 1657268 h 1657998"/>
              <a:gd name="connsiteX3" fmla="*/ 349311 w 1952723"/>
              <a:gd name="connsiteY3" fmla="*/ 1340956 h 1657998"/>
              <a:gd name="connsiteX4" fmla="*/ 1542611 w 1952723"/>
              <a:gd name="connsiteY4" fmla="*/ 1340956 h 1657998"/>
              <a:gd name="connsiteX5" fmla="*/ 1952077 w 1952723"/>
              <a:gd name="connsiteY5" fmla="*/ 931490 h 1657998"/>
              <a:gd name="connsiteX6" fmla="*/ 1952077 w 1952723"/>
              <a:gd name="connsiteY6" fmla="*/ -731 h 16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52723" h="1657998">
                <a:moveTo>
                  <a:pt x="408821" y="-731"/>
                </a:moveTo>
                <a:cubicBezTo>
                  <a:pt x="182667" y="-731"/>
                  <a:pt x="-646" y="182604"/>
                  <a:pt x="-646" y="408736"/>
                </a:cubicBezTo>
                <a:lnTo>
                  <a:pt x="-646" y="1657268"/>
                </a:lnTo>
                <a:cubicBezTo>
                  <a:pt x="35690" y="1492762"/>
                  <a:pt x="188708" y="1340956"/>
                  <a:pt x="349311" y="1340956"/>
                </a:cubicBezTo>
                <a:lnTo>
                  <a:pt x="1542611" y="1340956"/>
                </a:lnTo>
                <a:cubicBezTo>
                  <a:pt x="1768742" y="1340956"/>
                  <a:pt x="1952077" y="1157621"/>
                  <a:pt x="1952077" y="931490"/>
                </a:cubicBezTo>
                <a:lnTo>
                  <a:pt x="1952077" y="-731"/>
                </a:lnTo>
                <a:close/>
              </a:path>
            </a:pathLst>
          </a:custGeom>
          <a:solidFill>
            <a:schemeClr val="accent1"/>
          </a:solidFill>
          <a:ln w="2200" cap="flat">
            <a:noFill/>
            <a:prstDash val="solid"/>
            <a:miter/>
          </a:ln>
        </p:spPr>
        <p:txBody>
          <a:bodyPr rtlCol="0" anchor="ctr"/>
          <a:lstStyle/>
          <a:p>
            <a:endParaRPr lang="en-IN" dirty="0"/>
          </a:p>
        </p:txBody>
      </p:sp>
      <p:sp>
        <p:nvSpPr>
          <p:cNvPr id="23" name="Google Shape;87;p3">
            <a:extLst>
              <a:ext uri="{FF2B5EF4-FFF2-40B4-BE49-F238E27FC236}">
                <a16:creationId xmlns="" xmlns:a16="http://schemas.microsoft.com/office/drawing/2014/main" id="{2B04BA4F-F873-630E-CE0E-3AAB22AA05D7}"/>
              </a:ext>
            </a:extLst>
          </p:cNvPr>
          <p:cNvSpPr txBox="1">
            <a:spLocks/>
          </p:cNvSpPr>
          <p:nvPr/>
        </p:nvSpPr>
        <p:spPr>
          <a:xfrm>
            <a:off x="1910535" y="1824196"/>
            <a:ext cx="3739379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500" dirty="0"/>
              <a:t>CORE PROBLEM</a:t>
            </a:r>
          </a:p>
        </p:txBody>
      </p:sp>
      <p:sp>
        <p:nvSpPr>
          <p:cNvPr id="24" name="Google Shape;87;p3">
            <a:extLst>
              <a:ext uri="{FF2B5EF4-FFF2-40B4-BE49-F238E27FC236}">
                <a16:creationId xmlns="" xmlns:a16="http://schemas.microsoft.com/office/drawing/2014/main" id="{D13AD834-4F5E-678A-F945-AA5F290A6BC9}"/>
              </a:ext>
            </a:extLst>
          </p:cNvPr>
          <p:cNvSpPr txBox="1">
            <a:spLocks/>
          </p:cNvSpPr>
          <p:nvPr/>
        </p:nvSpPr>
        <p:spPr>
          <a:xfrm>
            <a:off x="8182363" y="1787237"/>
            <a:ext cx="3263079" cy="8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500" dirty="0"/>
              <a:t>Existing Solutions</a:t>
            </a:r>
          </a:p>
        </p:txBody>
      </p:sp>
      <p:sp>
        <p:nvSpPr>
          <p:cNvPr id="25" name="Google Shape;88;p3">
            <a:extLst>
              <a:ext uri="{FF2B5EF4-FFF2-40B4-BE49-F238E27FC236}">
                <a16:creationId xmlns="" xmlns:a16="http://schemas.microsoft.com/office/drawing/2014/main" id="{59649660-697B-A9B2-81C6-3F3423AD3050}"/>
              </a:ext>
            </a:extLst>
          </p:cNvPr>
          <p:cNvSpPr txBox="1">
            <a:spLocks/>
          </p:cNvSpPr>
          <p:nvPr/>
        </p:nvSpPr>
        <p:spPr>
          <a:xfrm>
            <a:off x="456290" y="403492"/>
            <a:ext cx="11360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 fontScale="97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2000" dirty="0"/>
              <a:t>TEAM </a:t>
            </a:r>
            <a:r>
              <a:rPr lang="en-US" sz="2000" dirty="0" smtClean="0"/>
              <a:t>/ STARTUP NAME</a:t>
            </a:r>
            <a:endParaRPr lang="en-US" sz="2000" dirty="0"/>
          </a:p>
        </p:txBody>
      </p:sp>
      <p:sp>
        <p:nvSpPr>
          <p:cNvPr id="30" name="Google Shape;87;p3">
            <a:extLst>
              <a:ext uri="{FF2B5EF4-FFF2-40B4-BE49-F238E27FC236}">
                <a16:creationId xmlns="" xmlns:a16="http://schemas.microsoft.com/office/drawing/2014/main" id="{DB996C62-84F3-00F2-7B57-CE30B365D01E}"/>
              </a:ext>
            </a:extLst>
          </p:cNvPr>
          <p:cNvSpPr txBox="1">
            <a:spLocks/>
          </p:cNvSpPr>
          <p:nvPr/>
        </p:nvSpPr>
        <p:spPr>
          <a:xfrm>
            <a:off x="526173" y="2615753"/>
            <a:ext cx="6136572" cy="3773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1800" dirty="0">
                <a:solidFill>
                  <a:schemeClr val="accent3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1.Clearly state the problem in one or two sentences.</a:t>
            </a:r>
          </a:p>
          <a:p>
            <a:endParaRPr lang="en-US" sz="1800" dirty="0">
              <a:solidFill>
                <a:schemeClr val="accent3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dirty="0">
                <a:solidFill>
                  <a:schemeClr val="accent3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2.Explain why it is urgent, widespread, and needs a solution. </a:t>
            </a:r>
          </a:p>
          <a:p>
            <a:endParaRPr lang="en-US" sz="1800" dirty="0">
              <a:solidFill>
                <a:schemeClr val="accent3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800" dirty="0">
                <a:solidFill>
                  <a:schemeClr val="accent3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3.Use real-world examples or a short anecdote if possible.</a:t>
            </a:r>
          </a:p>
        </p:txBody>
      </p:sp>
      <p:sp>
        <p:nvSpPr>
          <p:cNvPr id="31" name="Google Shape;87;p3">
            <a:extLst>
              <a:ext uri="{FF2B5EF4-FFF2-40B4-BE49-F238E27FC236}">
                <a16:creationId xmlns="" xmlns:a16="http://schemas.microsoft.com/office/drawing/2014/main" id="{3D1CA6CB-3465-0C17-268B-7E4F1ECC9547}"/>
              </a:ext>
            </a:extLst>
          </p:cNvPr>
          <p:cNvSpPr txBox="1">
            <a:spLocks/>
          </p:cNvSpPr>
          <p:nvPr/>
        </p:nvSpPr>
        <p:spPr>
          <a:xfrm>
            <a:off x="7568101" y="3674439"/>
            <a:ext cx="4248004" cy="21601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n-US" sz="1700" dirty="0">
                <a:solidFill>
                  <a:schemeClr val="accent3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1.Mention how people are currently trying to solve the issue.</a:t>
            </a:r>
          </a:p>
          <a:p>
            <a:endParaRPr lang="en-US" sz="1700" dirty="0">
              <a:solidFill>
                <a:schemeClr val="accent3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1700" dirty="0">
                <a:solidFill>
                  <a:schemeClr val="accent3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2.Highlight why existing solutions are ineffective, expensive, or outdated.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7E764200-EAD6-C325-F61F-054772A0F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6884" y="-67663"/>
            <a:ext cx="2071613" cy="20716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>
          <a:extLst>
            <a:ext uri="{FF2B5EF4-FFF2-40B4-BE49-F238E27FC236}">
              <a16:creationId xmlns="" xmlns:a16="http://schemas.microsoft.com/office/drawing/2014/main" id="{E8EF6C31-0FEC-F12F-2EBF-A557A4118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">
            <a:extLst>
              <a:ext uri="{FF2B5EF4-FFF2-40B4-BE49-F238E27FC236}">
                <a16:creationId xmlns="" xmlns:a16="http://schemas.microsoft.com/office/drawing/2014/main" id="{C87E1161-4CB8-2797-25D7-2612B9E104B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11383080" y="6216041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86" name="Google Shape;86;p3">
            <a:extLst>
              <a:ext uri="{FF2B5EF4-FFF2-40B4-BE49-F238E27FC236}">
                <a16:creationId xmlns="" xmlns:a16="http://schemas.microsoft.com/office/drawing/2014/main" id="{23988AC2-88D7-EB68-9B61-858EA674CB1A}"/>
              </a:ext>
            </a:extLst>
          </p:cNvPr>
          <p:cNvSpPr txBox="1"/>
          <p:nvPr/>
        </p:nvSpPr>
        <p:spPr>
          <a:xfrm>
            <a:off x="9773263" y="6639300"/>
            <a:ext cx="1809135" cy="182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u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4</a:t>
            </a:fld>
            <a:endParaRPr sz="1200" b="1" u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3">
            <a:extLst>
              <a:ext uri="{FF2B5EF4-FFF2-40B4-BE49-F238E27FC236}">
                <a16:creationId xmlns="" xmlns:a16="http://schemas.microsoft.com/office/drawing/2014/main" id="{3ED26634-72BE-256B-1449-B2377DDC954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58" y="758775"/>
            <a:ext cx="11360700" cy="83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dirty="0">
                <a:solidFill>
                  <a:srgbClr val="FFFF00"/>
                </a:solidFill>
              </a:rPr>
              <a:t>PROPOSED SOLUTION</a:t>
            </a:r>
            <a:endParaRPr sz="2500" dirty="0">
              <a:solidFill>
                <a:srgbClr val="FFFF00"/>
              </a:solidFill>
            </a:endParaRPr>
          </a:p>
        </p:txBody>
      </p:sp>
      <p:sp>
        <p:nvSpPr>
          <p:cNvPr id="88" name="Google Shape;88;p3">
            <a:extLst>
              <a:ext uri="{FF2B5EF4-FFF2-40B4-BE49-F238E27FC236}">
                <a16:creationId xmlns="" xmlns:a16="http://schemas.microsoft.com/office/drawing/2014/main" id="{EC5D0AED-1A71-6BDC-4714-4F9A96AC496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50" y="234075"/>
            <a:ext cx="11360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TEAM </a:t>
            </a:r>
            <a:r>
              <a:rPr lang="en-US" sz="2000" dirty="0" smtClean="0"/>
              <a:t>/ STARTUP NAME</a:t>
            </a:r>
            <a:endParaRPr sz="20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6638BB1A-B19D-9AE1-AE09-5795EF082F00}"/>
              </a:ext>
            </a:extLst>
          </p:cNvPr>
          <p:cNvSpPr/>
          <p:nvPr/>
        </p:nvSpPr>
        <p:spPr>
          <a:xfrm>
            <a:off x="372846" y="5849007"/>
            <a:ext cx="11226621" cy="551792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800" b="1" dirty="0">
                <a:solidFill>
                  <a:schemeClr val="tx1">
                    <a:lumMod val="50000"/>
                  </a:schemeClr>
                </a:solidFill>
              </a:rPr>
              <a:t>Unique </a:t>
            </a:r>
            <a:r>
              <a:rPr lang="en-US" sz="1800" b="1" dirty="0" smtClean="0">
                <a:solidFill>
                  <a:schemeClr val="tx1">
                    <a:lumMod val="50000"/>
                  </a:schemeClr>
                </a:solidFill>
              </a:rPr>
              <a:t>Selling Proposition: </a:t>
            </a:r>
            <a:r>
              <a:rPr lang="en-US" sz="1800" dirty="0">
                <a:solidFill>
                  <a:schemeClr val="accent3">
                    <a:lumMod val="10000"/>
                  </a:schemeClr>
                </a:solidFill>
              </a:rPr>
              <a:t>What makes your solution different and better than </a:t>
            </a:r>
            <a:r>
              <a:rPr lang="en-US" sz="1800" dirty="0" smtClean="0">
                <a:solidFill>
                  <a:schemeClr val="accent3">
                    <a:lumMod val="10000"/>
                  </a:schemeClr>
                </a:solidFill>
              </a:rPr>
              <a:t>competitors</a:t>
            </a:r>
            <a:endParaRPr lang="en-US" sz="1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Google Shape;87;p3">
            <a:extLst>
              <a:ext uri="{FF2B5EF4-FFF2-40B4-BE49-F238E27FC236}">
                <a16:creationId xmlns="" xmlns:a16="http://schemas.microsoft.com/office/drawing/2014/main" id="{F3F3EE23-6EAF-6F4D-FE1A-7F71443C8862}"/>
              </a:ext>
            </a:extLst>
          </p:cNvPr>
          <p:cNvSpPr txBox="1">
            <a:spLocks/>
          </p:cNvSpPr>
          <p:nvPr/>
        </p:nvSpPr>
        <p:spPr>
          <a:xfrm>
            <a:off x="7044991" y="2463748"/>
            <a:ext cx="4338089" cy="17929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erriweather"/>
              <a:buNone/>
              <a:defRPr sz="3700" b="0" i="0" u="none" strike="noStrike" cap="none"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pPr marL="342900" indent="-342900">
              <a:buAutoNum type="arabicPeriod"/>
            </a:pPr>
            <a:endParaRPr lang="en-US" sz="1700" dirty="0">
              <a:solidFill>
                <a:schemeClr val="accent3">
                  <a:lumMod val="10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B01770C-9E15-89F9-2E27-E6425CAC9B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6884" y="-67663"/>
            <a:ext cx="2071613" cy="207161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25971" y="1814190"/>
            <a:ext cx="11629697" cy="4586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lnSpc>
                <a:spcPct val="220000"/>
              </a:lnSpc>
              <a:buClr>
                <a:schemeClr val="lt1"/>
              </a:buClr>
              <a:buSzPts val="3700"/>
              <a:buFont typeface="Merriweather"/>
              <a:buNone/>
            </a:pPr>
            <a:r>
              <a:rPr lang="en-US" sz="2000" dirty="0">
                <a:solidFill>
                  <a:schemeClr val="accent3">
                    <a:lumMod val="10000"/>
                  </a:schemeClr>
                </a:solidFill>
                <a:latin typeface="Merriweather"/>
                <a:ea typeface="Merriweather"/>
                <a:cs typeface="Merriweather"/>
              </a:rPr>
              <a:t>- High-level overview of your AI solution</a:t>
            </a:r>
          </a:p>
          <a:p>
            <a:pPr>
              <a:lnSpc>
                <a:spcPct val="220000"/>
              </a:lnSpc>
              <a:buClr>
                <a:schemeClr val="lt1"/>
              </a:buClr>
              <a:buSzPts val="3700"/>
              <a:buFont typeface="Merriweather"/>
              <a:buNone/>
            </a:pPr>
            <a:r>
              <a:rPr lang="en-US" sz="2000" dirty="0">
                <a:solidFill>
                  <a:schemeClr val="accent3">
                    <a:lumMod val="10000"/>
                  </a:schemeClr>
                </a:solidFill>
                <a:latin typeface="Merriweather"/>
                <a:ea typeface="Merriweather"/>
                <a:cs typeface="Merriweather"/>
              </a:rPr>
              <a:t>- Key features and benefits</a:t>
            </a:r>
          </a:p>
          <a:p>
            <a:pPr>
              <a:lnSpc>
                <a:spcPct val="220000"/>
              </a:lnSpc>
              <a:buClr>
                <a:schemeClr val="lt1"/>
              </a:buClr>
              <a:buSzPts val="3700"/>
              <a:buFont typeface="Merriweather"/>
              <a:buNone/>
            </a:pPr>
            <a:r>
              <a:rPr lang="en-US" sz="2000" dirty="0">
                <a:solidFill>
                  <a:schemeClr val="accent3">
                    <a:lumMod val="10000"/>
                  </a:schemeClr>
                </a:solidFill>
                <a:latin typeface="Merriweather"/>
                <a:ea typeface="Merriweather"/>
                <a:cs typeface="Merriweather"/>
              </a:rPr>
              <a:t>- Visuals (e.g., diagrams, flowcharts)</a:t>
            </a:r>
          </a:p>
        </p:txBody>
      </p:sp>
    </p:spTree>
    <p:extLst>
      <p:ext uri="{BB962C8B-B14F-4D97-AF65-F5344CB8AC3E}">
        <p14:creationId xmlns:p14="http://schemas.microsoft.com/office/powerpoint/2010/main" val="2887197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2f8a9c0778_0_16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25" name="Google Shape;125;g32f8a9c0778_0_168"/>
          <p:cNvSpPr txBox="1"/>
          <p:nvPr/>
        </p:nvSpPr>
        <p:spPr>
          <a:xfrm>
            <a:off x="9773263" y="6639300"/>
            <a:ext cx="18090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u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5</a:t>
            </a:fld>
            <a:endParaRPr sz="1200" b="1" u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6" name="Google Shape;126;g32f8a9c0778_0_168"/>
          <p:cNvSpPr txBox="1">
            <a:spLocks noGrp="1"/>
          </p:cNvSpPr>
          <p:nvPr>
            <p:ph type="title"/>
          </p:nvPr>
        </p:nvSpPr>
        <p:spPr>
          <a:xfrm>
            <a:off x="415658" y="758775"/>
            <a:ext cx="11360700" cy="83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500" dirty="0" smtClean="0">
                <a:solidFill>
                  <a:srgbClr val="FFFF00"/>
                </a:solidFill>
              </a:rPr>
              <a:t>CURRENT STATUS</a:t>
            </a:r>
            <a:endParaRPr sz="2500" dirty="0">
              <a:solidFill>
                <a:srgbClr val="FFFF00"/>
              </a:solidFill>
            </a:endParaRPr>
          </a:p>
        </p:txBody>
      </p:sp>
      <p:sp>
        <p:nvSpPr>
          <p:cNvPr id="127" name="Google Shape;127;g32f8a9c0778_0_168"/>
          <p:cNvSpPr txBox="1">
            <a:spLocks noGrp="1"/>
          </p:cNvSpPr>
          <p:nvPr>
            <p:ph type="title"/>
          </p:nvPr>
        </p:nvSpPr>
        <p:spPr>
          <a:xfrm>
            <a:off x="415650" y="234075"/>
            <a:ext cx="11360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TEAM </a:t>
            </a:r>
            <a:r>
              <a:rPr lang="en-US" sz="2000" dirty="0" smtClean="0"/>
              <a:t>/ STARTUP NAME</a:t>
            </a:r>
            <a:endParaRPr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FD4594D-AF1C-8092-E62A-E2B2B32FD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6884" y="-67663"/>
            <a:ext cx="2071613" cy="20716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2f8a9c0778_0_16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125" name="Google Shape;125;g32f8a9c0778_0_168"/>
          <p:cNvSpPr txBox="1"/>
          <p:nvPr/>
        </p:nvSpPr>
        <p:spPr>
          <a:xfrm>
            <a:off x="9773263" y="6639300"/>
            <a:ext cx="18090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u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6</a:t>
            </a:fld>
            <a:endParaRPr sz="1200" b="1" u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26" name="Google Shape;126;g32f8a9c0778_0_168"/>
          <p:cNvSpPr txBox="1">
            <a:spLocks noGrp="1"/>
          </p:cNvSpPr>
          <p:nvPr>
            <p:ph type="title"/>
          </p:nvPr>
        </p:nvSpPr>
        <p:spPr>
          <a:xfrm>
            <a:off x="415658" y="758775"/>
            <a:ext cx="11360700" cy="83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lvl="0"/>
            <a:r>
              <a:rPr lang="en-IN" sz="2500" dirty="0">
                <a:solidFill>
                  <a:srgbClr val="FFFF00"/>
                </a:solidFill>
              </a:rPr>
              <a:t>AI Technology</a:t>
            </a:r>
            <a:endParaRPr sz="2500" dirty="0">
              <a:solidFill>
                <a:srgbClr val="FFFF00"/>
              </a:solidFill>
            </a:endParaRPr>
          </a:p>
        </p:txBody>
      </p:sp>
      <p:sp>
        <p:nvSpPr>
          <p:cNvPr id="127" name="Google Shape;127;g32f8a9c0778_0_168"/>
          <p:cNvSpPr txBox="1">
            <a:spLocks noGrp="1"/>
          </p:cNvSpPr>
          <p:nvPr>
            <p:ph type="title"/>
          </p:nvPr>
        </p:nvSpPr>
        <p:spPr>
          <a:xfrm>
            <a:off x="415650" y="234075"/>
            <a:ext cx="11360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TEAM </a:t>
            </a:r>
            <a:r>
              <a:rPr lang="en-US" sz="2000" dirty="0" smtClean="0"/>
              <a:t>/ STARTUP NAME</a:t>
            </a:r>
            <a:endParaRPr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FFD4594D-AF1C-8092-E62A-E2B2B32FD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6884" y="-67663"/>
            <a:ext cx="2071613" cy="20716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36330" y="1829957"/>
            <a:ext cx="11519339" cy="4539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200000"/>
              </a:lnSpc>
              <a:buClr>
                <a:schemeClr val="lt1"/>
              </a:buClr>
              <a:buSzPts val="3700"/>
              <a:buFont typeface="Merriweather"/>
              <a:buNone/>
            </a:pPr>
            <a:r>
              <a:rPr lang="en-US" sz="2000" dirty="0" smtClean="0">
                <a:solidFill>
                  <a:schemeClr val="accent3">
                    <a:lumMod val="10000"/>
                  </a:schemeClr>
                </a:solidFill>
                <a:latin typeface="Merriweather"/>
                <a:ea typeface="Merriweather"/>
                <a:cs typeface="Merriweather"/>
              </a:rPr>
              <a:t>- Description </a:t>
            </a:r>
            <a:r>
              <a:rPr lang="en-US" sz="2000" dirty="0">
                <a:solidFill>
                  <a:schemeClr val="accent3">
                    <a:lumMod val="10000"/>
                  </a:schemeClr>
                </a:solidFill>
                <a:latin typeface="Merriweather"/>
                <a:ea typeface="Merriweather"/>
                <a:cs typeface="Merriweather"/>
              </a:rPr>
              <a:t>of your AI technology </a:t>
            </a:r>
            <a:endParaRPr lang="en-US" sz="2000" dirty="0" smtClean="0">
              <a:solidFill>
                <a:schemeClr val="accent3">
                  <a:lumMod val="10000"/>
                </a:schemeClr>
              </a:solidFill>
              <a:latin typeface="Merriweather"/>
              <a:ea typeface="Merriweather"/>
              <a:cs typeface="Merriweather"/>
            </a:endParaRPr>
          </a:p>
          <a:p>
            <a:pPr algn="just">
              <a:lnSpc>
                <a:spcPct val="200000"/>
              </a:lnSpc>
              <a:buClr>
                <a:schemeClr val="lt1"/>
              </a:buClr>
              <a:buSzPts val="3700"/>
              <a:buFont typeface="Merriweather"/>
              <a:buNone/>
            </a:pPr>
            <a:r>
              <a:rPr lang="en-US" sz="2000" dirty="0" smtClean="0">
                <a:solidFill>
                  <a:schemeClr val="accent3">
                    <a:lumMod val="10000"/>
                  </a:schemeClr>
                </a:solidFill>
                <a:latin typeface="Merriweather"/>
                <a:ea typeface="Merriweather"/>
                <a:cs typeface="Merriweather"/>
              </a:rPr>
              <a:t>   (</a:t>
            </a:r>
            <a:r>
              <a:rPr lang="en-US" sz="2000" dirty="0">
                <a:solidFill>
                  <a:schemeClr val="accent3">
                    <a:lumMod val="10000"/>
                  </a:schemeClr>
                </a:solidFill>
                <a:latin typeface="Merriweather"/>
                <a:ea typeface="Merriweather"/>
                <a:cs typeface="Merriweather"/>
              </a:rPr>
              <a:t>e.g., machine learning, deep learning, natural language processing</a:t>
            </a:r>
            <a:r>
              <a:rPr lang="en-US" sz="2000" dirty="0" smtClean="0">
                <a:solidFill>
                  <a:schemeClr val="accent3">
                    <a:lumMod val="10000"/>
                  </a:schemeClr>
                </a:solidFill>
                <a:latin typeface="Merriweather"/>
                <a:ea typeface="Merriweather"/>
                <a:cs typeface="Merriweather"/>
              </a:rPr>
              <a:t>)</a:t>
            </a:r>
          </a:p>
          <a:p>
            <a:pPr algn="just">
              <a:lnSpc>
                <a:spcPct val="200000"/>
              </a:lnSpc>
              <a:buClr>
                <a:schemeClr val="lt1"/>
              </a:buClr>
              <a:buSzPts val="3700"/>
              <a:buFont typeface="Merriweather"/>
              <a:buNone/>
            </a:pPr>
            <a:r>
              <a:rPr lang="en-US" sz="2000" dirty="0" smtClean="0">
                <a:solidFill>
                  <a:schemeClr val="accent3">
                    <a:lumMod val="10000"/>
                  </a:schemeClr>
                </a:solidFill>
                <a:latin typeface="Merriweather"/>
                <a:ea typeface="Merriweather"/>
                <a:cs typeface="Merriweather"/>
              </a:rPr>
              <a:t>- How </a:t>
            </a:r>
            <a:r>
              <a:rPr lang="en-US" sz="2000" dirty="0">
                <a:solidFill>
                  <a:schemeClr val="accent3">
                    <a:lumMod val="10000"/>
                  </a:schemeClr>
                </a:solidFill>
                <a:latin typeface="Merriweather"/>
                <a:ea typeface="Merriweather"/>
                <a:cs typeface="Merriweather"/>
              </a:rPr>
              <a:t>it </a:t>
            </a:r>
            <a:r>
              <a:rPr lang="en-US" sz="2000" dirty="0" smtClean="0">
                <a:solidFill>
                  <a:schemeClr val="accent3">
                    <a:lumMod val="10000"/>
                  </a:schemeClr>
                </a:solidFill>
                <a:latin typeface="Merriweather"/>
                <a:ea typeface="Merriweather"/>
                <a:cs typeface="Merriweather"/>
              </a:rPr>
              <a:t>works</a:t>
            </a:r>
          </a:p>
          <a:p>
            <a:pPr algn="just">
              <a:lnSpc>
                <a:spcPct val="200000"/>
              </a:lnSpc>
              <a:buClr>
                <a:schemeClr val="lt1"/>
              </a:buClr>
              <a:buSzPts val="3700"/>
              <a:buFont typeface="Merriweather"/>
              <a:buNone/>
            </a:pPr>
            <a:r>
              <a:rPr lang="en-US" sz="2000" dirty="0" smtClean="0">
                <a:solidFill>
                  <a:schemeClr val="accent3">
                    <a:lumMod val="10000"/>
                  </a:schemeClr>
                </a:solidFill>
                <a:latin typeface="Merriweather"/>
                <a:ea typeface="Merriweather"/>
                <a:cs typeface="Merriweather"/>
              </a:rPr>
              <a:t>- </a:t>
            </a:r>
            <a:r>
              <a:rPr lang="en-US" sz="2000" dirty="0">
                <a:solidFill>
                  <a:schemeClr val="accent3">
                    <a:lumMod val="10000"/>
                  </a:schemeClr>
                </a:solidFill>
                <a:latin typeface="Merriweather"/>
                <a:ea typeface="Merriweather"/>
                <a:cs typeface="Merriweather"/>
              </a:rPr>
              <a:t>Advantages over traditional approaches</a:t>
            </a:r>
          </a:p>
        </p:txBody>
      </p:sp>
    </p:spTree>
    <p:extLst>
      <p:ext uri="{BB962C8B-B14F-4D97-AF65-F5344CB8AC3E}">
        <p14:creationId xmlns:p14="http://schemas.microsoft.com/office/powerpoint/2010/main" val="28954839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2f8a9c0778_0_1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sp>
        <p:nvSpPr>
          <p:cNvPr id="99" name="Google Shape;99;g32f8a9c0778_0_147"/>
          <p:cNvSpPr txBox="1"/>
          <p:nvPr/>
        </p:nvSpPr>
        <p:spPr>
          <a:xfrm>
            <a:off x="9773263" y="6639300"/>
            <a:ext cx="18090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u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7</a:t>
            </a:fld>
            <a:endParaRPr sz="1200" b="1" u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0" name="Google Shape;100;g32f8a9c0778_0_147"/>
          <p:cNvSpPr txBox="1">
            <a:spLocks noGrp="1"/>
          </p:cNvSpPr>
          <p:nvPr>
            <p:ph type="title"/>
          </p:nvPr>
        </p:nvSpPr>
        <p:spPr>
          <a:xfrm>
            <a:off x="415658" y="758775"/>
            <a:ext cx="11360700" cy="83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500" dirty="0">
                <a:solidFill>
                  <a:srgbClr val="FFFF00"/>
                </a:solidFill>
              </a:rPr>
              <a:t>MARKET OPPORTUNITY</a:t>
            </a:r>
            <a:endParaRPr sz="2500" dirty="0">
              <a:solidFill>
                <a:srgbClr val="FFFF00"/>
              </a:solidFill>
            </a:endParaRPr>
          </a:p>
        </p:txBody>
      </p:sp>
      <p:sp>
        <p:nvSpPr>
          <p:cNvPr id="101" name="Google Shape;101;g32f8a9c0778_0_147"/>
          <p:cNvSpPr txBox="1">
            <a:spLocks noGrp="1"/>
          </p:cNvSpPr>
          <p:nvPr>
            <p:ph type="title"/>
          </p:nvPr>
        </p:nvSpPr>
        <p:spPr>
          <a:xfrm>
            <a:off x="415650" y="234075"/>
            <a:ext cx="11360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TEAM </a:t>
            </a:r>
            <a:r>
              <a:rPr lang="en-US" sz="2000" dirty="0" smtClean="0"/>
              <a:t>/ STARTUP NAME</a:t>
            </a:r>
            <a:endParaRPr sz="2000" dirty="0"/>
          </a:p>
        </p:txBody>
      </p:sp>
      <p:pic>
        <p:nvPicPr>
          <p:cNvPr id="103" name="Picture 6" descr="Proficiency Icons - Free SVG &amp; PNG Proficiency Images - Noun Project">
            <a:extLst>
              <a:ext uri="{FF2B5EF4-FFF2-40B4-BE49-F238E27FC236}">
                <a16:creationId xmlns="" xmlns:a16="http://schemas.microsoft.com/office/drawing/2014/main" id="{C8393301-3F12-0372-3561-CE9FB6DD5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043" y="4993046"/>
            <a:ext cx="523866" cy="52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8" descr="Competent Icons - Free SVG &amp; PNG Competent Images - Noun Project">
            <a:extLst>
              <a:ext uri="{FF2B5EF4-FFF2-40B4-BE49-F238E27FC236}">
                <a16:creationId xmlns="" xmlns:a16="http://schemas.microsoft.com/office/drawing/2014/main" id="{501EDD2D-89A2-811A-B961-7B0DAD797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120" y="4095981"/>
            <a:ext cx="423062" cy="423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" name="Picture 10" descr="Beginner Icons - Free SVG &amp; PNG Beginner Images - Noun Project">
            <a:extLst>
              <a:ext uri="{FF2B5EF4-FFF2-40B4-BE49-F238E27FC236}">
                <a16:creationId xmlns="" xmlns:a16="http://schemas.microsoft.com/office/drawing/2014/main" id="{342DCEAE-5C1B-5782-6086-9803FB850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125" y="3152140"/>
            <a:ext cx="570240" cy="57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" name="Graphic 105">
            <a:extLst>
              <a:ext uri="{FF2B5EF4-FFF2-40B4-BE49-F238E27FC236}">
                <a16:creationId xmlns="" xmlns:a16="http://schemas.microsoft.com/office/drawing/2014/main" id="{7F4B7EE9-C3CA-CEE1-239B-EACDA70DFA59}"/>
              </a:ext>
            </a:extLst>
          </p:cNvPr>
          <p:cNvPicPr>
            <a:picLocks noChangeAspect="1"/>
          </p:cNvPicPr>
          <p:nvPr/>
        </p:nvPicPr>
        <p:blipFill>
          <a:blip r:embed="rId9">
            <a:lum bright="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34534" y="2302012"/>
            <a:ext cx="400506" cy="400506"/>
          </a:xfrm>
          <a:prstGeom prst="rect">
            <a:avLst/>
          </a:prstGeom>
        </p:spPr>
      </p:pic>
      <p:pic>
        <p:nvPicPr>
          <p:cNvPr id="107" name="Picture 4" descr="expert Icon - Free PNG &amp; SVG 2263180 - Noun Project">
            <a:extLst>
              <a:ext uri="{FF2B5EF4-FFF2-40B4-BE49-F238E27FC236}">
                <a16:creationId xmlns="" xmlns:a16="http://schemas.microsoft.com/office/drawing/2014/main" id="{20C91050-EAAD-983F-FF24-A23C2FE2D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03" y="5899254"/>
            <a:ext cx="541829" cy="54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0" name="Picture 109">
            <a:extLst>
              <a:ext uri="{FF2B5EF4-FFF2-40B4-BE49-F238E27FC236}">
                <a16:creationId xmlns="" xmlns:a16="http://schemas.microsoft.com/office/drawing/2014/main" id="{B26E4BB1-7A44-42F0-64FA-9E676AC8922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96884" y="-67663"/>
            <a:ext cx="2071613" cy="20716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9222" y="2148123"/>
            <a:ext cx="115018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000" dirty="0" smtClean="0"/>
              <a:t>Size </a:t>
            </a:r>
            <a:r>
              <a:rPr lang="en-US" sz="2000" dirty="0"/>
              <a:t>of the target </a:t>
            </a:r>
            <a:r>
              <a:rPr lang="en-US" sz="2000" dirty="0" smtClean="0"/>
              <a:t>market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000" dirty="0" smtClean="0"/>
              <a:t>Growth potential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000" dirty="0" smtClean="0"/>
              <a:t>Competitive </a:t>
            </a:r>
            <a:r>
              <a:rPr lang="en-US" sz="2000" dirty="0"/>
              <a:t>landscape</a:t>
            </a:r>
            <a:endParaRPr lang="en-IN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2f8a9c0778_0_14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99" name="Google Shape;99;g32f8a9c0778_0_147"/>
          <p:cNvSpPr txBox="1"/>
          <p:nvPr/>
        </p:nvSpPr>
        <p:spPr>
          <a:xfrm>
            <a:off x="9773263" y="6639300"/>
            <a:ext cx="18090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u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8</a:t>
            </a:fld>
            <a:endParaRPr sz="1200" b="1" u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00" name="Google Shape;100;g32f8a9c0778_0_147"/>
          <p:cNvSpPr txBox="1">
            <a:spLocks noGrp="1"/>
          </p:cNvSpPr>
          <p:nvPr>
            <p:ph type="title"/>
          </p:nvPr>
        </p:nvSpPr>
        <p:spPr>
          <a:xfrm>
            <a:off x="415658" y="758775"/>
            <a:ext cx="11360700" cy="83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lvl="0"/>
            <a:r>
              <a:rPr lang="en-IN" sz="2500" dirty="0" smtClean="0">
                <a:solidFill>
                  <a:srgbClr val="FFFF00"/>
                </a:solidFill>
              </a:rPr>
              <a:t>TRACTION AND PROGRESS</a:t>
            </a:r>
            <a:endParaRPr lang="en-IN" sz="2500" dirty="0">
              <a:solidFill>
                <a:srgbClr val="FFFF00"/>
              </a:solidFill>
            </a:endParaRPr>
          </a:p>
        </p:txBody>
      </p:sp>
      <p:sp>
        <p:nvSpPr>
          <p:cNvPr id="101" name="Google Shape;101;g32f8a9c0778_0_147"/>
          <p:cNvSpPr txBox="1">
            <a:spLocks noGrp="1"/>
          </p:cNvSpPr>
          <p:nvPr>
            <p:ph type="title"/>
          </p:nvPr>
        </p:nvSpPr>
        <p:spPr>
          <a:xfrm>
            <a:off x="415650" y="234075"/>
            <a:ext cx="11360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TEAM </a:t>
            </a:r>
            <a:r>
              <a:rPr lang="en-US" sz="2000" dirty="0" smtClean="0"/>
              <a:t>/ STARTUP NAME</a:t>
            </a:r>
            <a:endParaRPr sz="2000" dirty="0"/>
          </a:p>
        </p:txBody>
      </p:sp>
      <p:pic>
        <p:nvPicPr>
          <p:cNvPr id="110" name="Picture 109">
            <a:extLst>
              <a:ext uri="{FF2B5EF4-FFF2-40B4-BE49-F238E27FC236}">
                <a16:creationId xmlns="" xmlns:a16="http://schemas.microsoft.com/office/drawing/2014/main" id="{B26E4BB1-7A44-42F0-64FA-9E676AC89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6884" y="-67663"/>
            <a:ext cx="2071613" cy="20716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57503" y="2003950"/>
            <a:ext cx="1153510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000" dirty="0" smtClean="0"/>
              <a:t>Key </a:t>
            </a:r>
            <a:r>
              <a:rPr lang="en-US" sz="2000" dirty="0"/>
              <a:t>milestones achieved (e.g., user acquisition, revenue growth</a:t>
            </a:r>
            <a:r>
              <a:rPr lang="en-US" sz="2000" dirty="0" smtClean="0"/>
              <a:t>)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000" dirty="0" smtClean="0"/>
              <a:t>Pilot </a:t>
            </a:r>
            <a:r>
              <a:rPr lang="en-US" sz="2000" dirty="0"/>
              <a:t>programs or </a:t>
            </a:r>
            <a:r>
              <a:rPr lang="en-US" sz="2000" dirty="0" smtClean="0"/>
              <a:t>partnerships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000" dirty="0" smtClean="0"/>
              <a:t>Any </a:t>
            </a:r>
            <a:r>
              <a:rPr lang="en-US" sz="2000" dirty="0"/>
              <a:t>notable press or </a:t>
            </a:r>
            <a:r>
              <a:rPr lang="en-US" sz="2000" dirty="0" smtClean="0"/>
              <a:t>recognition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000" dirty="0" smtClean="0"/>
              <a:t>Key </a:t>
            </a:r>
            <a:r>
              <a:rPr lang="en-US" sz="2000" dirty="0"/>
              <a:t>partnerships or </a:t>
            </a:r>
            <a:r>
              <a:rPr lang="en-US" sz="2000" dirty="0" smtClean="0"/>
              <a:t>collaborations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000" dirty="0" smtClean="0"/>
              <a:t>Joint </a:t>
            </a:r>
            <a:r>
              <a:rPr lang="en-US" sz="2000" dirty="0"/>
              <a:t>projects or initiatives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416534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2f8a9c0778_0_15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12" name="Google Shape;112;g32f8a9c0778_0_158"/>
          <p:cNvSpPr txBox="1"/>
          <p:nvPr/>
        </p:nvSpPr>
        <p:spPr>
          <a:xfrm>
            <a:off x="9773263" y="6639300"/>
            <a:ext cx="18090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u="none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9</a:t>
            </a:fld>
            <a:endParaRPr sz="1200" b="1" u="none">
              <a:solidFill>
                <a:schemeClr val="lt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113" name="Google Shape;113;g32f8a9c0778_0_158"/>
          <p:cNvSpPr txBox="1">
            <a:spLocks noGrp="1"/>
          </p:cNvSpPr>
          <p:nvPr>
            <p:ph type="title"/>
          </p:nvPr>
        </p:nvSpPr>
        <p:spPr>
          <a:xfrm>
            <a:off x="415658" y="758775"/>
            <a:ext cx="11360700" cy="831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500" dirty="0" smtClean="0">
                <a:solidFill>
                  <a:srgbClr val="FFFF00"/>
                </a:solidFill>
              </a:rPr>
              <a:t>BUSINESS AND REVENUE MODEL</a:t>
            </a:r>
            <a:endParaRPr lang="en-IN" sz="2500" dirty="0">
              <a:solidFill>
                <a:srgbClr val="FFFF00"/>
              </a:solidFill>
            </a:endParaRPr>
          </a:p>
        </p:txBody>
      </p:sp>
      <p:sp>
        <p:nvSpPr>
          <p:cNvPr id="114" name="Google Shape;114;g32f8a9c0778_0_158"/>
          <p:cNvSpPr txBox="1">
            <a:spLocks noGrp="1"/>
          </p:cNvSpPr>
          <p:nvPr>
            <p:ph type="title"/>
          </p:nvPr>
        </p:nvSpPr>
        <p:spPr>
          <a:xfrm>
            <a:off x="415650" y="234075"/>
            <a:ext cx="11360700" cy="524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TEAM </a:t>
            </a:r>
            <a:r>
              <a:rPr lang="en-US" sz="2000" dirty="0" smtClean="0"/>
              <a:t>/ STARTUP NAME</a:t>
            </a:r>
            <a:endParaRPr sz="2000" dirty="0"/>
          </a:p>
        </p:txBody>
      </p:sp>
      <p:pic>
        <p:nvPicPr>
          <p:cNvPr id="73" name="Picture 72">
            <a:extLst>
              <a:ext uri="{FF2B5EF4-FFF2-40B4-BE49-F238E27FC236}">
                <a16:creationId xmlns="" xmlns:a16="http://schemas.microsoft.com/office/drawing/2014/main" id="{B1558763-F9B6-3AB4-E872-AB51AF558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6884" y="-67663"/>
            <a:ext cx="2071613" cy="2071613"/>
          </a:xfrm>
          <a:prstGeom prst="rect">
            <a:avLst/>
          </a:prstGeom>
        </p:spPr>
      </p:pic>
      <p:sp>
        <p:nvSpPr>
          <p:cNvPr id="74" name="Rectangle 73"/>
          <p:cNvSpPr/>
          <p:nvPr/>
        </p:nvSpPr>
        <p:spPr>
          <a:xfrm>
            <a:off x="383628" y="1742340"/>
            <a:ext cx="109833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000" dirty="0"/>
              <a:t>- Revenue streams (e.g., subscription, licensing, advertising</a:t>
            </a:r>
            <a:r>
              <a:rPr lang="en-US" sz="2000" dirty="0" smtClean="0"/>
              <a:t>)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000" dirty="0" smtClean="0"/>
              <a:t>- </a:t>
            </a:r>
            <a:r>
              <a:rPr lang="en-US" sz="2000" dirty="0"/>
              <a:t>Pricing </a:t>
            </a:r>
            <a:r>
              <a:rPr lang="en-US" sz="2000" dirty="0" smtClean="0"/>
              <a:t>strategy</a:t>
            </a:r>
          </a:p>
          <a:p>
            <a:pPr marL="342900" indent="-342900">
              <a:lnSpc>
                <a:spcPct val="200000"/>
              </a:lnSpc>
              <a:buFontTx/>
              <a:buChar char="-"/>
            </a:pPr>
            <a:r>
              <a:rPr lang="en-US" sz="2000" dirty="0" smtClean="0"/>
              <a:t>- </a:t>
            </a:r>
            <a:r>
              <a:rPr lang="en-US" sz="2000" dirty="0"/>
              <a:t>Cost structure</a:t>
            </a:r>
            <a:endParaRPr lang="en-IN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</TotalTime>
  <Words>337</Words>
  <Application>Microsoft Office PowerPoint</Application>
  <PresentationFormat>Custom</PresentationFormat>
  <Paragraphs>98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Roboto</vt:lpstr>
      <vt:lpstr>Calibri</vt:lpstr>
      <vt:lpstr>Oswald</vt:lpstr>
      <vt:lpstr>Merriweather</vt:lpstr>
      <vt:lpstr>Paradigm</vt:lpstr>
      <vt:lpstr>PowerPoint Presentation</vt:lpstr>
      <vt:lpstr>Title  </vt:lpstr>
      <vt:lpstr>PROBLEM STATEMENT </vt:lpstr>
      <vt:lpstr>PROPOSED SOLUTION</vt:lpstr>
      <vt:lpstr>CURRENT STATUS</vt:lpstr>
      <vt:lpstr>AI Technology</vt:lpstr>
      <vt:lpstr>MARKET OPPORTUNITY</vt:lpstr>
      <vt:lpstr>TRACTION AND PROGRESS</vt:lpstr>
      <vt:lpstr>BUSINESS AND REVENUE MODEL</vt:lpstr>
      <vt:lpstr>MARKETING AND SALES</vt:lpstr>
      <vt:lpstr>TEAM</vt:lpstr>
      <vt:lpstr>ASK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CONCLAVE – PITCH DECK</dc:title>
  <dc:creator>Crowdfunder</dc:creator>
  <cp:lastModifiedBy>Windows User</cp:lastModifiedBy>
  <cp:revision>12</cp:revision>
  <dcterms:created xsi:type="dcterms:W3CDTF">2013-12-12T18:46:50Z</dcterms:created>
  <dcterms:modified xsi:type="dcterms:W3CDTF">2025-02-18T07:41:16Z</dcterms:modified>
</cp:coreProperties>
</file>